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91" r:id="rId2"/>
    <p:sldId id="313" r:id="rId3"/>
    <p:sldId id="314" r:id="rId4"/>
    <p:sldId id="307" r:id="rId5"/>
    <p:sldId id="308" r:id="rId6"/>
    <p:sldId id="309" r:id="rId7"/>
    <p:sldId id="310" r:id="rId8"/>
    <p:sldId id="303" r:id="rId9"/>
    <p:sldId id="311" r:id="rId10"/>
    <p:sldId id="304" r:id="rId11"/>
    <p:sldId id="305" r:id="rId12"/>
    <p:sldId id="312" r:id="rId13"/>
    <p:sldId id="301" r:id="rId1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B091CAE-CAF6-4131-813A-D05D3DB4E9B8}" type="datetimeFigureOut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02A125C-B72E-41D2-8818-BEB17BE8F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C672B42-2F81-49F3-B95D-1CF8D8F61F16}" type="datetimeFigureOut">
              <a:rPr lang="en-US"/>
              <a:pPr>
                <a:defRPr/>
              </a:pPr>
              <a:t>3/10/2014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Z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AA74E3D-71BF-463E-9ADF-100EBE09462F}" type="slidenum">
              <a:rPr lang="en-ZA"/>
              <a:pPr>
                <a:defRPr/>
              </a:pPr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DWA Slide Master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12700"/>
            <a:ext cx="91440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6248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B4D161C4-2791-48E1-89A4-5E493860A40C}" type="datetimeFigureOut">
              <a:rPr lang="en-US"/>
              <a:pPr>
                <a:defRPr/>
              </a:pPr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ＭＳ Ｐゴシック" pitchFamily="34" charset="-128"/>
                <a:cs typeface="Arial" charset="0"/>
              </a:defRPr>
            </a:lvl1pPr>
          </a:lstStyle>
          <a:p>
            <a:pPr>
              <a:defRPr/>
            </a:pPr>
            <a:fld id="{8A259878-4C52-4838-9A55-54F5FE9B0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Z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ACTION%20PLAN%20FOR%20CMA%20ESTABLISHMENT%20(Detailed).xls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285875" y="2130425"/>
            <a:ext cx="6643688" cy="1470025"/>
          </a:xfrm>
        </p:spPr>
        <p:txBody>
          <a:bodyPr/>
          <a:lstStyle/>
          <a:p>
            <a:pPr eaLnBrk="1" hangingPunct="1"/>
            <a:r>
              <a:rPr lang="en-ZA" sz="3600" b="1" smtClean="0">
                <a:latin typeface="Calibri" pitchFamily="34" charset="0"/>
              </a:rPr>
              <a:t>STATUS OF CMA </a:t>
            </a:r>
            <a:br>
              <a:rPr lang="en-ZA" sz="3600" b="1" smtClean="0">
                <a:latin typeface="Calibri" pitchFamily="34" charset="0"/>
              </a:rPr>
            </a:br>
            <a:r>
              <a:rPr lang="en-ZA" sz="3600" b="1" smtClean="0">
                <a:latin typeface="Calibri" pitchFamily="34" charset="0"/>
              </a:rPr>
              <a:t>ESTABLISHMENT IN THE EASTERN CAPE REGION</a:t>
            </a:r>
            <a:br>
              <a:rPr lang="en-ZA" sz="3600" b="1" smtClean="0">
                <a:latin typeface="Calibri" pitchFamily="34" charset="0"/>
              </a:rPr>
            </a:br>
            <a:r>
              <a:rPr lang="en-ZA" sz="3600" b="1" smtClean="0">
                <a:latin typeface="Calibri" pitchFamily="34" charset="0"/>
              </a:rPr>
              <a:t/>
            </a:r>
            <a:br>
              <a:rPr lang="en-ZA" sz="3600" b="1" smtClean="0">
                <a:latin typeface="Calibri" pitchFamily="34" charset="0"/>
              </a:rPr>
            </a:br>
            <a:r>
              <a:rPr lang="en-ZA" sz="3600" b="1" smtClean="0">
                <a:latin typeface="Calibri" pitchFamily="34" charset="0"/>
              </a:rPr>
              <a:t/>
            </a:r>
            <a:br>
              <a:rPr lang="en-ZA" sz="3600" b="1" smtClean="0">
                <a:latin typeface="Calibri" pitchFamily="34" charset="0"/>
              </a:rPr>
            </a:br>
            <a:r>
              <a:rPr lang="en-ZA" sz="3600" b="1" smtClean="0">
                <a:latin typeface="Calibri" pitchFamily="34" charset="0"/>
              </a:rPr>
              <a:t>7 JANUARY 2013</a:t>
            </a:r>
            <a:endParaRPr lang="en-US" sz="3600" smtClean="0">
              <a:latin typeface="Arial" pitchFamily="34" charset="0"/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7885113" y="6237288"/>
            <a:ext cx="1258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5594350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r>
              <a:rPr lang="en-US" sz="3600" b="1" smtClean="0">
                <a:solidFill>
                  <a:srgbClr val="00CC00"/>
                </a:solidFill>
                <a:latin typeface="Arial" pitchFamily="34" charset="0"/>
              </a:rPr>
              <a:t>(4) Support Plan required for the  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r>
              <a:rPr lang="en-US" sz="3600" b="1" smtClean="0">
                <a:solidFill>
                  <a:srgbClr val="00CC00"/>
                </a:solidFill>
                <a:latin typeface="Arial" pitchFamily="34" charset="0"/>
              </a:rPr>
              <a:t>      Project</a:t>
            </a:r>
            <a:r>
              <a:rPr lang="en-US" sz="3600" smtClean="0">
                <a:solidFill>
                  <a:srgbClr val="00CC00"/>
                </a:solidFill>
                <a:latin typeface="Arial" pitchFamily="34" charset="0"/>
              </a:rPr>
              <a:t> 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smtClean="0">
                <a:latin typeface="Arial" pitchFamily="34" charset="0"/>
              </a:rPr>
              <a:t>There is a need for a continuous support from National Office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smtClean="0">
                <a:latin typeface="Arial" pitchFamily="34" charset="0"/>
              </a:rPr>
              <a:t>Secured budget 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smtClean="0">
                <a:latin typeface="Arial" pitchFamily="34" charset="0"/>
              </a:rPr>
              <a:t>Clear national plan, targets and communication</a:t>
            </a:r>
          </a:p>
          <a:p>
            <a:pPr marL="609600" indent="-609600">
              <a:lnSpc>
                <a:spcPct val="90000"/>
              </a:lnSpc>
            </a:pPr>
            <a:r>
              <a:rPr lang="en-US" sz="3600" smtClean="0">
                <a:latin typeface="Arial" pitchFamily="34" charset="0"/>
              </a:rPr>
              <a:t>Political engagement between Minister and Provincial political leadership and LG</a:t>
            </a:r>
          </a:p>
          <a:p>
            <a:pPr marL="609600" indent="-609600">
              <a:lnSpc>
                <a:spcPct val="90000"/>
              </a:lnSpc>
            </a:pPr>
            <a:endParaRPr lang="en-US" sz="3600" smtClean="0">
              <a:latin typeface="Arial" pitchFamily="34" charset="0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AutoNum type="arabicParenR"/>
            </a:pPr>
            <a:endParaRPr lang="en-US" sz="3600" smtClean="0">
              <a:solidFill>
                <a:srgbClr val="00CC00"/>
              </a:solidFill>
              <a:latin typeface="Arial" pitchFamily="34" charset="0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endParaRPr lang="en-US" sz="3600" smtClean="0">
              <a:solidFill>
                <a:srgbClr val="00CC00"/>
              </a:solidFill>
              <a:latin typeface="Arial" pitchFamily="34" charset="0"/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489585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smtClean="0">
                <a:solidFill>
                  <a:srgbClr val="00CC00"/>
                </a:solidFill>
                <a:latin typeface="Arial" pitchFamily="34" charset="0"/>
              </a:rPr>
              <a:t>Challenges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</a:endParaRPr>
          </a:p>
          <a:p>
            <a:r>
              <a:rPr lang="en-US" sz="2800" smtClean="0">
                <a:latin typeface="Arial" pitchFamily="34" charset="0"/>
              </a:rPr>
              <a:t>Uncertainty amongst officials</a:t>
            </a:r>
          </a:p>
          <a:p>
            <a:r>
              <a:rPr lang="en-US" sz="2800" smtClean="0">
                <a:latin typeface="Arial" pitchFamily="34" charset="0"/>
              </a:rPr>
              <a:t>Functions to be clearly spelled out</a:t>
            </a:r>
          </a:p>
          <a:p>
            <a:pPr lvl="1"/>
            <a:r>
              <a:rPr lang="en-US" sz="2400" smtClean="0">
                <a:latin typeface="Arial" pitchFamily="34" charset="0"/>
              </a:rPr>
              <a:t>What goes with whom?</a:t>
            </a:r>
          </a:p>
          <a:p>
            <a:pPr lvl="1"/>
            <a:r>
              <a:rPr lang="en-US" sz="2400" smtClean="0">
                <a:latin typeface="Arial" pitchFamily="34" charset="0"/>
              </a:rPr>
              <a:t>and what remains with whom?</a:t>
            </a:r>
          </a:p>
          <a:p>
            <a:pPr lvl="1"/>
            <a:r>
              <a:rPr lang="en-US" sz="2400" smtClean="0">
                <a:latin typeface="Arial" pitchFamily="34" charset="0"/>
              </a:rPr>
              <a:t>and when </a:t>
            </a:r>
          </a:p>
          <a:p>
            <a:r>
              <a:rPr lang="en-US" smtClean="0">
                <a:latin typeface="Arial" pitchFamily="34" charset="0"/>
              </a:rPr>
              <a:t>Political engagements </a:t>
            </a:r>
          </a:p>
          <a:p>
            <a:endParaRPr lang="en-US" sz="2800" smtClean="0">
              <a:latin typeface="Arial" pitchFamily="34" charset="0"/>
            </a:endParaRP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  <a:sym typeface="Wingdings" pitchFamily="2" charset="2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4895850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smtClean="0">
                <a:solidFill>
                  <a:srgbClr val="00CC00"/>
                </a:solidFill>
                <a:latin typeface="Arial" pitchFamily="34" charset="0"/>
              </a:rPr>
              <a:t>(5)	Recommendations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</a:endParaRPr>
          </a:p>
          <a:p>
            <a:pPr>
              <a:buFont typeface="Arial" pitchFamily="34" charset="0"/>
              <a:buNone/>
            </a:pPr>
            <a:r>
              <a:rPr lang="en-US" sz="2800" smtClean="0">
                <a:latin typeface="Arial" pitchFamily="34" charset="0"/>
              </a:rPr>
              <a:t>Clear communication plan </a:t>
            </a:r>
          </a:p>
          <a:p>
            <a:r>
              <a:rPr lang="en-US" sz="2800" smtClean="0">
                <a:latin typeface="Arial" pitchFamily="34" charset="0"/>
              </a:rPr>
              <a:t>process to internal DWA officials to lay to rest uncertainties</a:t>
            </a:r>
          </a:p>
          <a:p>
            <a:r>
              <a:rPr lang="en-US" sz="2800" smtClean="0">
                <a:latin typeface="Arial" pitchFamily="34" charset="0"/>
              </a:rPr>
              <a:t>Politicians</a:t>
            </a:r>
          </a:p>
          <a:p>
            <a:r>
              <a:rPr lang="en-US" sz="2800" smtClean="0">
                <a:latin typeface="Arial" pitchFamily="34" charset="0"/>
              </a:rPr>
              <a:t>DWA Structure</a:t>
            </a:r>
          </a:p>
          <a:p>
            <a:r>
              <a:rPr lang="en-US" sz="2800" smtClean="0">
                <a:latin typeface="Arial" pitchFamily="34" charset="0"/>
              </a:rPr>
              <a:t>Funding availability</a:t>
            </a:r>
          </a:p>
          <a:p>
            <a:pPr>
              <a:buFont typeface="Arial" pitchFamily="34" charset="0"/>
              <a:buNone/>
            </a:pPr>
            <a:endParaRPr lang="en-US" sz="2800" smtClean="0">
              <a:latin typeface="Arial" pitchFamily="34" charset="0"/>
              <a:sym typeface="Wingdings" pitchFamily="2" charset="2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ctr"/>
            <a:endParaRPr lang="en-US" smtClean="0">
              <a:latin typeface="Arial" pitchFamily="34" charset="0"/>
            </a:endParaRPr>
          </a:p>
          <a:p>
            <a:pPr algn="ctr"/>
            <a:endParaRPr lang="en-US" smtClean="0">
              <a:latin typeface="Arial" pitchFamily="34" charset="0"/>
            </a:endParaRPr>
          </a:p>
          <a:p>
            <a:pPr algn="ctr"/>
            <a:r>
              <a:rPr lang="en-US" sz="6600" smtClean="0">
                <a:solidFill>
                  <a:srgbClr val="CC0099"/>
                </a:solidFill>
                <a:latin typeface="Algerian" pitchFamily="82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5"/>
          <p:cNvSpPr>
            <a:spLocks noChangeAspect="1" noChangeArrowheads="1" noTextEdit="1"/>
          </p:cNvSpPr>
          <p:nvPr/>
        </p:nvSpPr>
        <p:spPr bwMode="auto">
          <a:xfrm>
            <a:off x="2857500" y="1589088"/>
            <a:ext cx="6767513" cy="213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ZA"/>
          </a:p>
        </p:txBody>
      </p:sp>
      <p:sp>
        <p:nvSpPr>
          <p:cNvPr id="5123" name="Freeform 7"/>
          <p:cNvSpPr>
            <a:spLocks/>
          </p:cNvSpPr>
          <p:nvPr/>
        </p:nvSpPr>
        <p:spPr bwMode="auto">
          <a:xfrm>
            <a:off x="415925" y="1190625"/>
            <a:ext cx="8680450" cy="595313"/>
          </a:xfrm>
          <a:custGeom>
            <a:avLst/>
            <a:gdLst>
              <a:gd name="T0" fmla="*/ 2147483647 w 5708"/>
              <a:gd name="T1" fmla="*/ 0 h 764"/>
              <a:gd name="T2" fmla="*/ 0 w 5708"/>
              <a:gd name="T3" fmla="*/ 0 h 764"/>
              <a:gd name="T4" fmla="*/ 0 w 5708"/>
              <a:gd name="T5" fmla="*/ 2147483647 h 764"/>
              <a:gd name="T6" fmla="*/ 2147483647 w 5708"/>
              <a:gd name="T7" fmla="*/ 2147483647 h 764"/>
              <a:gd name="T8" fmla="*/ 2147483647 w 5708"/>
              <a:gd name="T9" fmla="*/ 2147483647 h 764"/>
              <a:gd name="T10" fmla="*/ 2147483647 w 5708"/>
              <a:gd name="T11" fmla="*/ 0 h 7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08"/>
              <a:gd name="T19" fmla="*/ 0 h 764"/>
              <a:gd name="T20" fmla="*/ 5708 w 5708"/>
              <a:gd name="T21" fmla="*/ 764 h 7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08" h="764">
                <a:moveTo>
                  <a:pt x="5325" y="0"/>
                </a:moveTo>
                <a:lnTo>
                  <a:pt x="0" y="0"/>
                </a:lnTo>
                <a:lnTo>
                  <a:pt x="0" y="764"/>
                </a:lnTo>
                <a:lnTo>
                  <a:pt x="5325" y="764"/>
                </a:lnTo>
                <a:lnTo>
                  <a:pt x="5708" y="382"/>
                </a:lnTo>
                <a:lnTo>
                  <a:pt x="5325" y="0"/>
                </a:lnTo>
                <a:close/>
              </a:path>
            </a:pathLst>
          </a:custGeom>
          <a:solidFill>
            <a:srgbClr val="00277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798638" y="1450975"/>
            <a:ext cx="1654175" cy="404813"/>
          </a:xfrm>
          <a:custGeom>
            <a:avLst/>
            <a:gdLst>
              <a:gd name="T0" fmla="*/ 1135 w 1135"/>
              <a:gd name="T1" fmla="*/ 0 h 465"/>
              <a:gd name="T2" fmla="*/ 0 w 1135"/>
              <a:gd name="T3" fmla="*/ 0 h 465"/>
              <a:gd name="T4" fmla="*/ 0 w 1135"/>
              <a:gd name="T5" fmla="*/ 465 h 465"/>
              <a:gd name="T6" fmla="*/ 1135 w 1135"/>
              <a:gd name="T7" fmla="*/ 465 h 465"/>
              <a:gd name="T8" fmla="*/ 1135 w 1135"/>
              <a:gd name="T9" fmla="*/ 232 h 465"/>
              <a:gd name="T10" fmla="*/ 1135 w 1135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5"/>
              <a:gd name="T19" fmla="*/ 0 h 465"/>
              <a:gd name="T20" fmla="*/ 1135 w 1135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5" h="465">
                <a:moveTo>
                  <a:pt x="1135" y="0"/>
                </a:moveTo>
                <a:lnTo>
                  <a:pt x="0" y="0"/>
                </a:lnTo>
                <a:lnTo>
                  <a:pt x="0" y="465"/>
                </a:lnTo>
                <a:lnTo>
                  <a:pt x="1135" y="465"/>
                </a:lnTo>
                <a:lnTo>
                  <a:pt x="1135" y="232"/>
                </a:lnTo>
                <a:lnTo>
                  <a:pt x="1135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ZA" sz="1100" b="1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1785938" y="1441450"/>
            <a:ext cx="1312862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FF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  <a:cs typeface="Arial" charset="0"/>
              </a:rPr>
              <a:t>Establishment Phase</a:t>
            </a:r>
          </a:p>
        </p:txBody>
      </p:sp>
      <p:sp>
        <p:nvSpPr>
          <p:cNvPr id="10" name="Freeform 15"/>
          <p:cNvSpPr>
            <a:spLocks/>
          </p:cNvSpPr>
          <p:nvPr/>
        </p:nvSpPr>
        <p:spPr bwMode="auto">
          <a:xfrm>
            <a:off x="3500438" y="1428750"/>
            <a:ext cx="4071937" cy="404813"/>
          </a:xfrm>
          <a:custGeom>
            <a:avLst/>
            <a:gdLst>
              <a:gd name="T0" fmla="*/ 1136 w 1136"/>
              <a:gd name="T1" fmla="*/ 0 h 465"/>
              <a:gd name="T2" fmla="*/ 0 w 1136"/>
              <a:gd name="T3" fmla="*/ 0 h 465"/>
              <a:gd name="T4" fmla="*/ 0 w 1136"/>
              <a:gd name="T5" fmla="*/ 465 h 465"/>
              <a:gd name="T6" fmla="*/ 1136 w 1136"/>
              <a:gd name="T7" fmla="*/ 465 h 465"/>
              <a:gd name="T8" fmla="*/ 1136 w 1136"/>
              <a:gd name="T9" fmla="*/ 232 h 465"/>
              <a:gd name="T10" fmla="*/ 1136 w 1136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6"/>
              <a:gd name="T19" fmla="*/ 0 h 465"/>
              <a:gd name="T20" fmla="*/ 1136 w 1136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6" h="465">
                <a:moveTo>
                  <a:pt x="1136" y="0"/>
                </a:moveTo>
                <a:lnTo>
                  <a:pt x="0" y="0"/>
                </a:lnTo>
                <a:lnTo>
                  <a:pt x="0" y="465"/>
                </a:lnTo>
                <a:lnTo>
                  <a:pt x="1136" y="465"/>
                </a:lnTo>
                <a:lnTo>
                  <a:pt x="1136" y="232"/>
                </a:lnTo>
                <a:lnTo>
                  <a:pt x="1136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400" b="1" dirty="0"/>
              <a:t>Operation Phase </a:t>
            </a:r>
          </a:p>
        </p:txBody>
      </p:sp>
      <p:sp>
        <p:nvSpPr>
          <p:cNvPr id="5127" name="Rectangle 27"/>
          <p:cNvSpPr>
            <a:spLocks noChangeArrowheads="1"/>
          </p:cNvSpPr>
          <p:nvPr/>
        </p:nvSpPr>
        <p:spPr bwMode="auto">
          <a:xfrm>
            <a:off x="7169150" y="1630363"/>
            <a:ext cx="1285875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>
                <a:solidFill>
                  <a:srgbClr val="FFFFFF"/>
                </a:solidFill>
                <a:latin typeface="Verdana" pitchFamily="34" charset="0"/>
              </a:rPr>
              <a:t> </a:t>
            </a:r>
            <a:endParaRPr lang="en-US" sz="1100" b="1"/>
          </a:p>
        </p:txBody>
      </p:sp>
      <p:sp>
        <p:nvSpPr>
          <p:cNvPr id="13" name="Rectangle 29"/>
          <p:cNvSpPr>
            <a:spLocks noChangeArrowheads="1"/>
          </p:cNvSpPr>
          <p:nvPr/>
        </p:nvSpPr>
        <p:spPr bwMode="auto">
          <a:xfrm>
            <a:off x="2492375" y="1176338"/>
            <a:ext cx="42973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FF"/>
                </a:solidFill>
                <a:latin typeface="Arial" charset="0"/>
                <a:cs typeface="Arial" charset="0"/>
              </a:rPr>
              <a:t>CMA IMPLEMENTATION PLAN </a:t>
            </a:r>
            <a:r>
              <a:rPr lang="en-US" sz="1400" b="1" dirty="0">
                <a:solidFill>
                  <a:srgbClr val="FFFFFF"/>
                </a:solidFill>
                <a:latin typeface="+mn-lt"/>
                <a:cs typeface="Arial" charset="0"/>
              </a:rPr>
              <a:t> </a:t>
            </a:r>
            <a:endParaRPr lang="en-US" sz="1400" dirty="0">
              <a:latin typeface="+mn-lt"/>
              <a:cs typeface="Arial" charset="0"/>
            </a:endParaRPr>
          </a:p>
        </p:txBody>
      </p:sp>
      <p:sp>
        <p:nvSpPr>
          <p:cNvPr id="14" name="Freeform 54"/>
          <p:cNvSpPr>
            <a:spLocks/>
          </p:cNvSpPr>
          <p:nvPr/>
        </p:nvSpPr>
        <p:spPr bwMode="auto">
          <a:xfrm>
            <a:off x="446088" y="1443038"/>
            <a:ext cx="1339850" cy="404812"/>
          </a:xfrm>
          <a:custGeom>
            <a:avLst/>
            <a:gdLst>
              <a:gd name="T0" fmla="*/ 1133 w 1133"/>
              <a:gd name="T1" fmla="*/ 0 h 465"/>
              <a:gd name="T2" fmla="*/ 0 w 1133"/>
              <a:gd name="T3" fmla="*/ 0 h 465"/>
              <a:gd name="T4" fmla="*/ 0 w 1133"/>
              <a:gd name="T5" fmla="*/ 465 h 465"/>
              <a:gd name="T6" fmla="*/ 1133 w 1133"/>
              <a:gd name="T7" fmla="*/ 465 h 465"/>
              <a:gd name="T8" fmla="*/ 1133 w 1133"/>
              <a:gd name="T9" fmla="*/ 232 h 465"/>
              <a:gd name="T10" fmla="*/ 1133 w 1133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3"/>
              <a:gd name="T19" fmla="*/ 0 h 465"/>
              <a:gd name="T20" fmla="*/ 1133 w 1133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3" h="465">
                <a:moveTo>
                  <a:pt x="1133" y="0"/>
                </a:moveTo>
                <a:lnTo>
                  <a:pt x="0" y="0"/>
                </a:lnTo>
                <a:lnTo>
                  <a:pt x="0" y="465"/>
                </a:lnTo>
                <a:lnTo>
                  <a:pt x="1133" y="465"/>
                </a:lnTo>
                <a:lnTo>
                  <a:pt x="1133" y="232"/>
                </a:lnTo>
                <a:lnTo>
                  <a:pt x="1133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400" b="1" dirty="0"/>
              <a:t>Preparatory Phase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6863" y="946150"/>
            <a:ext cx="242888" cy="1587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8547100" y="908050"/>
            <a:ext cx="242888" cy="1588"/>
          </a:xfrm>
          <a:prstGeom prst="line">
            <a:avLst/>
          </a:prstGeom>
          <a:ln>
            <a:solidFill>
              <a:srgbClr val="00A1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TextBox 93"/>
          <p:cNvSpPr txBox="1">
            <a:spLocks noChangeArrowheads="1"/>
          </p:cNvSpPr>
          <p:nvPr/>
        </p:nvSpPr>
        <p:spPr bwMode="auto">
          <a:xfrm>
            <a:off x="428625" y="942975"/>
            <a:ext cx="1500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  <a:ea typeface="ＭＳ Ｐゴシック" pitchFamily="34" charset="-128"/>
              </a:rPr>
              <a:t>Aug12-July 13</a:t>
            </a:r>
          </a:p>
        </p:txBody>
      </p:sp>
      <p:sp>
        <p:nvSpPr>
          <p:cNvPr id="22" name="Freeform 56"/>
          <p:cNvSpPr>
            <a:spLocks/>
          </p:cNvSpPr>
          <p:nvPr/>
        </p:nvSpPr>
        <p:spPr bwMode="auto">
          <a:xfrm>
            <a:off x="7642225" y="1428750"/>
            <a:ext cx="969963" cy="444500"/>
          </a:xfrm>
          <a:custGeom>
            <a:avLst/>
            <a:gdLst>
              <a:gd name="T0" fmla="*/ 1133 w 1133"/>
              <a:gd name="T1" fmla="*/ 0 h 465"/>
              <a:gd name="T2" fmla="*/ 0 w 1133"/>
              <a:gd name="T3" fmla="*/ 0 h 465"/>
              <a:gd name="T4" fmla="*/ 0 w 1133"/>
              <a:gd name="T5" fmla="*/ 465 h 465"/>
              <a:gd name="T6" fmla="*/ 1133 w 1133"/>
              <a:gd name="T7" fmla="*/ 465 h 465"/>
              <a:gd name="T8" fmla="*/ 1133 w 1133"/>
              <a:gd name="T9" fmla="*/ 233 h 465"/>
              <a:gd name="T10" fmla="*/ 1133 w 1133"/>
              <a:gd name="T11" fmla="*/ 0 h 46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33"/>
              <a:gd name="T19" fmla="*/ 0 h 465"/>
              <a:gd name="T20" fmla="*/ 1133 w 1133"/>
              <a:gd name="T21" fmla="*/ 465 h 46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33" h="465">
                <a:moveTo>
                  <a:pt x="1133" y="0"/>
                </a:moveTo>
                <a:lnTo>
                  <a:pt x="0" y="0"/>
                </a:lnTo>
                <a:lnTo>
                  <a:pt x="0" y="465"/>
                </a:lnTo>
                <a:lnTo>
                  <a:pt x="1133" y="465"/>
                </a:lnTo>
                <a:lnTo>
                  <a:pt x="1133" y="233"/>
                </a:lnTo>
                <a:lnTo>
                  <a:pt x="1133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ZA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Sustain &amp; Improve</a:t>
            </a:r>
          </a:p>
        </p:txBody>
      </p:sp>
      <p:sp>
        <p:nvSpPr>
          <p:cNvPr id="5134" name="TextBox 95"/>
          <p:cNvSpPr txBox="1">
            <a:spLocks noChangeArrowheads="1"/>
          </p:cNvSpPr>
          <p:nvPr/>
        </p:nvSpPr>
        <p:spPr bwMode="auto">
          <a:xfrm>
            <a:off x="3500438" y="931863"/>
            <a:ext cx="5075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200" b="1">
                <a:solidFill>
                  <a:srgbClr val="000000"/>
                </a:solidFill>
                <a:ea typeface="ＭＳ Ｐゴシック" pitchFamily="34" charset="-128"/>
              </a:rPr>
              <a:t>Aug 14-July 15 and beyond </a:t>
            </a:r>
          </a:p>
        </p:txBody>
      </p:sp>
      <p:sp>
        <p:nvSpPr>
          <p:cNvPr id="24" name="Pentagon 23"/>
          <p:cNvSpPr/>
          <p:nvPr/>
        </p:nvSpPr>
        <p:spPr>
          <a:xfrm>
            <a:off x="428596" y="1928803"/>
            <a:ext cx="1364273" cy="28575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Gazetting of WMAs</a:t>
            </a:r>
          </a:p>
        </p:txBody>
      </p:sp>
      <p:sp>
        <p:nvSpPr>
          <p:cNvPr id="26" name="Pentagon 25"/>
          <p:cNvSpPr/>
          <p:nvPr/>
        </p:nvSpPr>
        <p:spPr>
          <a:xfrm>
            <a:off x="1928794" y="4357694"/>
            <a:ext cx="1661746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Chief Executive</a:t>
            </a: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178594" y="3679032"/>
            <a:ext cx="3214687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1971675" y="3457575"/>
            <a:ext cx="2949575" cy="3492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225131" y="3653632"/>
            <a:ext cx="2549525" cy="1428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6322219" y="3647282"/>
            <a:ext cx="2562225" cy="1428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5" name="Rectangle 140"/>
          <p:cNvSpPr>
            <a:spLocks noChangeArrowheads="1"/>
          </p:cNvSpPr>
          <p:nvPr/>
        </p:nvSpPr>
        <p:spPr bwMode="auto">
          <a:xfrm rot="10800000">
            <a:off x="11113" y="5357813"/>
            <a:ext cx="374650" cy="1281112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r>
              <a:rPr lang="en-GB" sz="1400" b="1"/>
              <a:t>Time Frames </a:t>
            </a:r>
          </a:p>
        </p:txBody>
      </p:sp>
      <p:sp>
        <p:nvSpPr>
          <p:cNvPr id="40" name="Rectangle 140"/>
          <p:cNvSpPr>
            <a:spLocks noChangeArrowheads="1"/>
          </p:cNvSpPr>
          <p:nvPr/>
        </p:nvSpPr>
        <p:spPr bwMode="auto">
          <a:xfrm rot="10800000">
            <a:off x="12700" y="2076450"/>
            <a:ext cx="373063" cy="2935288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r>
              <a:rPr lang="en-GB" sz="1050" b="1" dirty="0">
                <a:latin typeface="Arial" charset="0"/>
                <a:cs typeface="Arial" charset="0"/>
              </a:rPr>
              <a:t>Project Phases</a:t>
            </a:r>
          </a:p>
          <a:p>
            <a:pPr>
              <a:defRPr/>
            </a:pPr>
            <a:r>
              <a:rPr lang="en-GB" sz="1050" b="1" dirty="0">
                <a:latin typeface="Arial" charset="0"/>
                <a:cs typeface="Arial" charset="0"/>
              </a:rPr>
              <a:t>Cross Cutting Activities</a:t>
            </a:r>
          </a:p>
        </p:txBody>
      </p:sp>
      <p:sp>
        <p:nvSpPr>
          <p:cNvPr id="41" name="Rectangle 140"/>
          <p:cNvSpPr>
            <a:spLocks noChangeArrowheads="1"/>
          </p:cNvSpPr>
          <p:nvPr/>
        </p:nvSpPr>
        <p:spPr bwMode="auto">
          <a:xfrm rot="10800000">
            <a:off x="12700" y="1216025"/>
            <a:ext cx="373063" cy="811213"/>
          </a:xfrm>
          <a:prstGeom prst="rect">
            <a:avLst/>
          </a:prstGeom>
          <a:noFill/>
          <a:ln w="9525">
            <a:solidFill>
              <a:srgbClr val="00A1DE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>
              <a:defRPr/>
            </a:pPr>
            <a:r>
              <a:rPr lang="en-GB" sz="1050" b="1" dirty="0">
                <a:latin typeface="Arial" charset="0"/>
                <a:cs typeface="Arial" charset="0"/>
              </a:rPr>
              <a:t>Approach</a:t>
            </a:r>
          </a:p>
        </p:txBody>
      </p:sp>
      <p:sp>
        <p:nvSpPr>
          <p:cNvPr id="43" name="Pentagon 42"/>
          <p:cNvSpPr/>
          <p:nvPr/>
        </p:nvSpPr>
        <p:spPr>
          <a:xfrm>
            <a:off x="1857356" y="5643578"/>
            <a:ext cx="6072230" cy="35719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en-ZA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PHASE 2 : </a:t>
            </a:r>
            <a:r>
              <a:rPr lang="en-GB" sz="1400" dirty="0">
                <a:latin typeface="Calibri" pitchFamily="34" charset="0"/>
              </a:rPr>
              <a:t>Berg-</a:t>
            </a:r>
            <a:r>
              <a:rPr lang="en-GB" sz="1400" dirty="0" err="1">
                <a:latin typeface="Calibri" pitchFamily="34" charset="0"/>
              </a:rPr>
              <a:t>Olifants</a:t>
            </a:r>
            <a:r>
              <a:rPr lang="en-GB" sz="1400" dirty="0">
                <a:latin typeface="Calibri" pitchFamily="34" charset="0"/>
              </a:rPr>
              <a:t>-</a:t>
            </a:r>
            <a:r>
              <a:rPr lang="en-GB" sz="1400" dirty="0" err="1">
                <a:latin typeface="Calibri" pitchFamily="34" charset="0"/>
              </a:rPr>
              <a:t>Doorn</a:t>
            </a:r>
            <a:r>
              <a:rPr lang="en-GB" sz="1400" dirty="0">
                <a:latin typeface="Calibri" pitchFamily="34" charset="0"/>
              </a:rPr>
              <a:t> , Vaal , </a:t>
            </a:r>
            <a:r>
              <a:rPr lang="en-GB" sz="1400" dirty="0" err="1">
                <a:latin typeface="Calibri" pitchFamily="34" charset="0"/>
              </a:rPr>
              <a:t>Olifants</a:t>
            </a:r>
            <a:r>
              <a:rPr lang="en-GB" sz="1400" dirty="0">
                <a:latin typeface="Calibri" pitchFamily="34" charset="0"/>
              </a:rPr>
              <a:t> and Limpopo </a:t>
            </a:r>
            <a:endParaRPr lang="en-ZA" sz="1400" b="1" dirty="0">
              <a:latin typeface="Calibri" pitchFamily="34" charset="0"/>
            </a:endParaRPr>
          </a:p>
          <a:p>
            <a:pPr>
              <a:defRPr/>
            </a:pPr>
            <a:endParaRPr lang="en-ZA" sz="11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151" name="Line 4"/>
          <p:cNvSpPr>
            <a:spLocks noChangeShapeType="1"/>
          </p:cNvSpPr>
          <p:nvPr/>
        </p:nvSpPr>
        <p:spPr bwMode="auto">
          <a:xfrm>
            <a:off x="684213" y="928688"/>
            <a:ext cx="8459787" cy="0"/>
          </a:xfrm>
          <a:prstGeom prst="line">
            <a:avLst/>
          </a:prstGeom>
          <a:noFill/>
          <a:ln w="9525">
            <a:solidFill>
              <a:srgbClr val="00A1DE"/>
            </a:solidFill>
            <a:round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ZA"/>
          </a:p>
        </p:txBody>
      </p:sp>
      <p:sp>
        <p:nvSpPr>
          <p:cNvPr id="5152" name="TextBox 93"/>
          <p:cNvSpPr txBox="1">
            <a:spLocks noChangeArrowheads="1"/>
          </p:cNvSpPr>
          <p:nvPr/>
        </p:nvSpPr>
        <p:spPr bwMode="auto">
          <a:xfrm>
            <a:off x="1819275" y="20447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1 Month</a:t>
            </a:r>
          </a:p>
        </p:txBody>
      </p:sp>
      <p:sp>
        <p:nvSpPr>
          <p:cNvPr id="5153" name="TextBox 93"/>
          <p:cNvSpPr txBox="1">
            <a:spLocks noChangeArrowheads="1"/>
          </p:cNvSpPr>
          <p:nvPr/>
        </p:nvSpPr>
        <p:spPr bwMode="auto">
          <a:xfrm>
            <a:off x="3575050" y="2527300"/>
            <a:ext cx="8588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2 Months</a:t>
            </a:r>
          </a:p>
        </p:txBody>
      </p:sp>
      <p:sp>
        <p:nvSpPr>
          <p:cNvPr id="5154" name="TextBox 93"/>
          <p:cNvSpPr txBox="1">
            <a:spLocks noChangeArrowheads="1"/>
          </p:cNvSpPr>
          <p:nvPr/>
        </p:nvSpPr>
        <p:spPr bwMode="auto">
          <a:xfrm>
            <a:off x="7537450" y="3962400"/>
            <a:ext cx="774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1 Month</a:t>
            </a:r>
          </a:p>
        </p:txBody>
      </p:sp>
      <p:sp>
        <p:nvSpPr>
          <p:cNvPr id="46" name="Pentagon 45"/>
          <p:cNvSpPr/>
          <p:nvPr/>
        </p:nvSpPr>
        <p:spPr>
          <a:xfrm>
            <a:off x="428596" y="5286388"/>
            <a:ext cx="5643602" cy="357190"/>
          </a:xfrm>
          <a:prstGeom prst="homePlate">
            <a:avLst/>
          </a:prstGeom>
          <a:solidFill>
            <a:schemeClr val="bg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tabLst>
                <a:tab pos="85725" algn="l"/>
              </a:tabLst>
              <a:defRPr/>
            </a:pPr>
            <a:endParaRPr lang="en-GB" sz="1400" dirty="0"/>
          </a:p>
          <a:p>
            <a:pPr>
              <a:tabLst>
                <a:tab pos="85725" algn="l"/>
              </a:tabLst>
              <a:defRPr/>
            </a:pPr>
            <a:r>
              <a:rPr lang="en-GB" sz="1400" dirty="0"/>
              <a:t>PHASE 1 : </a:t>
            </a:r>
            <a:r>
              <a:rPr lang="en-GB" sz="1400" dirty="0" err="1"/>
              <a:t>Breede-Gouritz</a:t>
            </a:r>
            <a:r>
              <a:rPr lang="en-GB" sz="1400" dirty="0"/>
              <a:t>, </a:t>
            </a:r>
            <a:r>
              <a:rPr lang="en-GB" sz="1400" dirty="0" err="1"/>
              <a:t>Inkomati-Usuthu</a:t>
            </a:r>
            <a:r>
              <a:rPr lang="en-GB" sz="1400" dirty="0"/>
              <a:t> and Pongola </a:t>
            </a:r>
            <a:r>
              <a:rPr lang="en-GB" sz="1400" dirty="0" err="1"/>
              <a:t>Mzimkhulu</a:t>
            </a:r>
            <a:endParaRPr lang="en-GB" sz="1400" dirty="0"/>
          </a:p>
          <a:p>
            <a:pPr>
              <a:tabLst>
                <a:tab pos="85725" algn="l"/>
              </a:tabLst>
              <a:defRPr/>
            </a:pPr>
            <a:endParaRPr lang="en-ZA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7" name="Pentagon 46"/>
          <p:cNvSpPr/>
          <p:nvPr/>
        </p:nvSpPr>
        <p:spPr>
          <a:xfrm>
            <a:off x="3357554" y="6072206"/>
            <a:ext cx="5786446" cy="338137"/>
          </a:xfrm>
          <a:prstGeom prst="homePlate">
            <a:avLst/>
          </a:prstGeom>
          <a:solidFill>
            <a:schemeClr val="tx2">
              <a:lumMod val="5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400" dirty="0">
                <a:latin typeface="Calibri" pitchFamily="34" charset="0"/>
              </a:rPr>
              <a:t>PHASE 3 : Orange, </a:t>
            </a:r>
            <a:r>
              <a:rPr lang="en-GB" sz="1400" dirty="0" err="1">
                <a:latin typeface="Calibri" pitchFamily="34" charset="0"/>
              </a:rPr>
              <a:t>Mzimvubu-Keiskamma</a:t>
            </a:r>
            <a:endParaRPr lang="en-ZA" sz="1400" b="1" dirty="0"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Pentagon 26"/>
          <p:cNvSpPr/>
          <p:nvPr/>
        </p:nvSpPr>
        <p:spPr>
          <a:xfrm>
            <a:off x="3500430" y="1928802"/>
            <a:ext cx="4929221" cy="407988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Implementation of Initial Functions </a:t>
            </a:r>
          </a:p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Delegation of functions </a:t>
            </a:r>
          </a:p>
        </p:txBody>
      </p:sp>
      <p:sp>
        <p:nvSpPr>
          <p:cNvPr id="28" name="Pentagon 27"/>
          <p:cNvSpPr/>
          <p:nvPr/>
        </p:nvSpPr>
        <p:spPr>
          <a:xfrm>
            <a:off x="3643306" y="2428868"/>
            <a:ext cx="1805354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Office Accommodation</a:t>
            </a:r>
          </a:p>
        </p:txBody>
      </p:sp>
      <p:sp>
        <p:nvSpPr>
          <p:cNvPr id="5167" name="TextBox 93"/>
          <p:cNvSpPr txBox="1">
            <a:spLocks noChangeArrowheads="1"/>
          </p:cNvSpPr>
          <p:nvPr/>
        </p:nvSpPr>
        <p:spPr bwMode="auto">
          <a:xfrm>
            <a:off x="6699250" y="2971800"/>
            <a:ext cx="8588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200" b="1">
                <a:solidFill>
                  <a:schemeClr val="bg1"/>
                </a:solidFill>
                <a:ea typeface="ＭＳ Ｐゴシック" pitchFamily="34" charset="-128"/>
              </a:rPr>
              <a:t>8 Months</a:t>
            </a:r>
          </a:p>
        </p:txBody>
      </p:sp>
      <p:sp>
        <p:nvSpPr>
          <p:cNvPr id="5168" name="TextBox 1"/>
          <p:cNvSpPr txBox="1">
            <a:spLocks noChangeArrowheads="1"/>
          </p:cNvSpPr>
          <p:nvPr/>
        </p:nvSpPr>
        <p:spPr bwMode="auto">
          <a:xfrm>
            <a:off x="323850" y="357188"/>
            <a:ext cx="82089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t>HIGH LEVEL PROJECT PLAN FRAMEWORK</a:t>
            </a:r>
          </a:p>
        </p:txBody>
      </p:sp>
      <p:sp>
        <p:nvSpPr>
          <p:cNvPr id="48" name="Pentagon 47"/>
          <p:cNvSpPr/>
          <p:nvPr/>
        </p:nvSpPr>
        <p:spPr>
          <a:xfrm>
            <a:off x="428596" y="2285992"/>
            <a:ext cx="1364273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Finalising Business Cases</a:t>
            </a:r>
          </a:p>
        </p:txBody>
      </p:sp>
      <p:sp>
        <p:nvSpPr>
          <p:cNvPr id="49" name="Pentagon 48"/>
          <p:cNvSpPr/>
          <p:nvPr/>
        </p:nvSpPr>
        <p:spPr>
          <a:xfrm>
            <a:off x="2000232" y="2214554"/>
            <a:ext cx="1364273" cy="64294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Approval of Business Cases by NT and listing under PFMA</a:t>
            </a:r>
          </a:p>
        </p:txBody>
      </p:sp>
      <p:sp>
        <p:nvSpPr>
          <p:cNvPr id="50" name="Pentagon 49"/>
          <p:cNvSpPr/>
          <p:nvPr/>
        </p:nvSpPr>
        <p:spPr>
          <a:xfrm>
            <a:off x="1928794" y="300037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Gazetting of  CMAs</a:t>
            </a:r>
          </a:p>
        </p:txBody>
      </p:sp>
      <p:sp>
        <p:nvSpPr>
          <p:cNvPr id="51" name="Pentagon 50"/>
          <p:cNvSpPr/>
          <p:nvPr/>
        </p:nvSpPr>
        <p:spPr>
          <a:xfrm>
            <a:off x="1928794" y="3571876"/>
            <a:ext cx="1500198" cy="500066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Governing Board </a:t>
            </a:r>
          </a:p>
        </p:txBody>
      </p:sp>
      <p:sp>
        <p:nvSpPr>
          <p:cNvPr id="52" name="Pentagon 51"/>
          <p:cNvSpPr/>
          <p:nvPr/>
        </p:nvSpPr>
        <p:spPr>
          <a:xfrm>
            <a:off x="428596" y="2786058"/>
            <a:ext cx="1435711" cy="571504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Setting up of National Steering Committee</a:t>
            </a:r>
          </a:p>
        </p:txBody>
      </p:sp>
      <p:sp>
        <p:nvSpPr>
          <p:cNvPr id="54" name="Pentagon 53"/>
          <p:cNvSpPr/>
          <p:nvPr/>
        </p:nvSpPr>
        <p:spPr>
          <a:xfrm>
            <a:off x="428596" y="3571876"/>
            <a:ext cx="1435711" cy="64294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Setting up of Regional Steering Committees</a:t>
            </a:r>
          </a:p>
        </p:txBody>
      </p:sp>
      <p:sp>
        <p:nvSpPr>
          <p:cNvPr id="55" name="Pentagon 54"/>
          <p:cNvSpPr/>
          <p:nvPr/>
        </p:nvSpPr>
        <p:spPr>
          <a:xfrm>
            <a:off x="428596" y="4857760"/>
            <a:ext cx="1435711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Budget secured MTEF </a:t>
            </a:r>
          </a:p>
        </p:txBody>
      </p:sp>
      <p:sp>
        <p:nvSpPr>
          <p:cNvPr id="56" name="Pentagon 55"/>
          <p:cNvSpPr/>
          <p:nvPr/>
        </p:nvSpPr>
        <p:spPr>
          <a:xfrm>
            <a:off x="3643306" y="300037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Human Resources</a:t>
            </a:r>
          </a:p>
        </p:txBody>
      </p:sp>
      <p:sp>
        <p:nvSpPr>
          <p:cNvPr id="57" name="Pentagon 56"/>
          <p:cNvSpPr/>
          <p:nvPr/>
        </p:nvSpPr>
        <p:spPr>
          <a:xfrm>
            <a:off x="3714744" y="3714752"/>
            <a:ext cx="1507149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Systems </a:t>
            </a:r>
          </a:p>
        </p:txBody>
      </p:sp>
      <p:sp>
        <p:nvSpPr>
          <p:cNvPr id="5196" name="Rectangle 60"/>
          <p:cNvSpPr>
            <a:spLocks noChangeArrowheads="1"/>
          </p:cNvSpPr>
          <p:nvPr/>
        </p:nvSpPr>
        <p:spPr bwMode="auto">
          <a:xfrm>
            <a:off x="428625" y="6286500"/>
            <a:ext cx="1260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Aug12-July 13 </a:t>
            </a:r>
          </a:p>
        </p:txBody>
      </p:sp>
      <p:sp>
        <p:nvSpPr>
          <p:cNvPr id="5197" name="Rectangle 61"/>
          <p:cNvSpPr>
            <a:spLocks noChangeArrowheads="1"/>
          </p:cNvSpPr>
          <p:nvPr/>
        </p:nvSpPr>
        <p:spPr bwMode="auto">
          <a:xfrm>
            <a:off x="2000250" y="928688"/>
            <a:ext cx="15128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Aug13-July 14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357563" y="6357938"/>
            <a:ext cx="5357812" cy="307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ZA" sz="1400" b="1" dirty="0">
                <a:solidFill>
                  <a:srgbClr val="000000"/>
                </a:solidFill>
              </a:rPr>
              <a:t>Aug14-July 15 and beyond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500438" y="928688"/>
            <a:ext cx="5143500" cy="285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428625" y="928688"/>
            <a:ext cx="1357313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1785938" y="928688"/>
            <a:ext cx="1714500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202" name="Rectangle 75"/>
          <p:cNvSpPr>
            <a:spLocks noChangeArrowheads="1"/>
          </p:cNvSpPr>
          <p:nvPr/>
        </p:nvSpPr>
        <p:spPr bwMode="auto">
          <a:xfrm>
            <a:off x="1785938" y="6357938"/>
            <a:ext cx="6858000" cy="307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ZA" sz="1400" b="1">
                <a:solidFill>
                  <a:srgbClr val="000000"/>
                </a:solidFill>
              </a:rPr>
              <a:t>Aug13-July 14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428625" y="6357938"/>
            <a:ext cx="1414463" cy="2857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1857375" y="6357938"/>
            <a:ext cx="1500188" cy="285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/>
          </a:p>
        </p:txBody>
      </p:sp>
      <p:sp>
        <p:nvSpPr>
          <p:cNvPr id="80" name="Pentagon 79"/>
          <p:cNvSpPr/>
          <p:nvPr/>
        </p:nvSpPr>
        <p:spPr>
          <a:xfrm>
            <a:off x="428596" y="4357694"/>
            <a:ext cx="1435711" cy="409575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ZA" sz="11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Appointment of dedicated team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48958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endParaRPr lang="en-US" b="1" smtClean="0">
              <a:solidFill>
                <a:srgbClr val="00CC00"/>
              </a:solidFill>
              <a:latin typeface="Arial" pitchFamily="34" charset="0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endParaRPr lang="en-US" smtClean="0">
              <a:latin typeface="Arial" pitchFamily="34" charset="0"/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endParaRPr lang="en-US" smtClean="0">
              <a:latin typeface="Arial" pitchFamily="34" charset="0"/>
              <a:sym typeface="Wingdings" pitchFamily="2" charset="2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  <p:pic>
        <p:nvPicPr>
          <p:cNvPr id="6148" name="Picture 2" descr="Description: Description: Description: Description: cid:image002.jpg@01CD9C84.E18F666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642938"/>
            <a:ext cx="8215312" cy="535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48958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r>
              <a:rPr lang="en-US" b="1" smtClean="0">
                <a:solidFill>
                  <a:srgbClr val="00CC00"/>
                </a:solidFill>
                <a:latin typeface="Arial" pitchFamily="34" charset="0"/>
                <a:sym typeface="Wingdings" pitchFamily="2" charset="2"/>
              </a:rPr>
              <a:t>PRESENTION OUTLINE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smtClean="0">
                <a:latin typeface="Arial" pitchFamily="34" charset="0"/>
                <a:sym typeface="Wingdings" pitchFamily="2" charset="2"/>
              </a:rPr>
              <a:t>Progress on the establishment of the RSC incl. TORs and Stakeholder Consultation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smtClean="0">
                <a:latin typeface="Arial" pitchFamily="34" charset="0"/>
                <a:sym typeface="Wingdings" pitchFamily="2" charset="2"/>
              </a:rPr>
              <a:t>Progress on the Implementation Plan Communication Plan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smtClean="0">
                <a:latin typeface="Arial" pitchFamily="34" charset="0"/>
                <a:sym typeface="Wingdings" pitchFamily="2" charset="2"/>
              </a:rPr>
              <a:t>Progress on the Development of the Business Case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z="2800" smtClean="0">
                <a:latin typeface="Arial" pitchFamily="34" charset="0"/>
                <a:sym typeface="Wingdings" pitchFamily="2" charset="2"/>
              </a:rPr>
              <a:t>Support Plan required for the CMA establishment </a:t>
            </a:r>
            <a:r>
              <a:rPr lang="en-US" smtClean="0">
                <a:latin typeface="Arial" pitchFamily="34" charset="0"/>
                <a:sym typeface="Wingdings" pitchFamily="2" charset="2"/>
              </a:rPr>
              <a:t>Project</a:t>
            </a:r>
          </a:p>
          <a:p>
            <a:pPr marL="609600" indent="-609600">
              <a:lnSpc>
                <a:spcPct val="90000"/>
              </a:lnSpc>
              <a:buFont typeface="Arial" pitchFamily="34" charset="0"/>
              <a:buAutoNum type="arabicPeriod"/>
            </a:pPr>
            <a:r>
              <a:rPr lang="en-US" smtClean="0">
                <a:latin typeface="Arial" pitchFamily="34" charset="0"/>
                <a:sym typeface="Wingdings" pitchFamily="2" charset="2"/>
              </a:rPr>
              <a:t>Challenges and Recommendations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>
          <a:xfrm>
            <a:off x="214313" y="214313"/>
            <a:ext cx="8715375" cy="6643687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r>
              <a:rPr lang="en-US" sz="2800" smtClean="0">
                <a:solidFill>
                  <a:srgbClr val="00CC00"/>
                </a:solidFill>
                <a:latin typeface="Arial" pitchFamily="34" charset="0"/>
              </a:rPr>
              <a:t>(1) Progress on the Establishment of RSC </a:t>
            </a:r>
          </a:p>
          <a:p>
            <a:pPr marL="609600" indent="-609600"/>
            <a:r>
              <a:rPr lang="en-US" sz="2800" smtClean="0">
                <a:latin typeface="Arial" pitchFamily="34" charset="0"/>
              </a:rPr>
              <a:t>Process kick-starting the establishment of RCS commenced the late 2012 -Regional Consultation on 30 August 2012</a:t>
            </a:r>
          </a:p>
          <a:p>
            <a:pPr marL="609600" indent="-609600"/>
            <a:r>
              <a:rPr lang="en-US" sz="2800" smtClean="0">
                <a:latin typeface="Arial" pitchFamily="34" charset="0"/>
              </a:rPr>
              <a:t>RSC is in place as of the 10</a:t>
            </a:r>
            <a:r>
              <a:rPr lang="en-US" sz="2800" baseline="30000" smtClean="0">
                <a:latin typeface="Arial" pitchFamily="34" charset="0"/>
              </a:rPr>
              <a:t>th</a:t>
            </a:r>
            <a:r>
              <a:rPr lang="en-US" sz="2800" smtClean="0">
                <a:latin typeface="Arial" pitchFamily="34" charset="0"/>
              </a:rPr>
              <a:t> of December 2012, however</a:t>
            </a:r>
          </a:p>
          <a:p>
            <a:pPr marL="609600" indent="-609600"/>
            <a:r>
              <a:rPr lang="en-US" sz="2800" smtClean="0">
                <a:latin typeface="Arial" pitchFamily="34" charset="0"/>
              </a:rPr>
              <a:t>TORs were discussed and adopted on the meeting of the 10</a:t>
            </a:r>
            <a:r>
              <a:rPr lang="en-US" sz="2800" baseline="30000" smtClean="0">
                <a:latin typeface="Arial" pitchFamily="34" charset="0"/>
              </a:rPr>
              <a:t>th</a:t>
            </a:r>
            <a:r>
              <a:rPr lang="en-US" sz="2800" smtClean="0">
                <a:latin typeface="Arial" pitchFamily="34" charset="0"/>
              </a:rPr>
              <a:t> December</a:t>
            </a:r>
          </a:p>
          <a:p>
            <a:pPr marL="609600" indent="-609600"/>
            <a:r>
              <a:rPr lang="en-US" sz="2800" smtClean="0">
                <a:latin typeface="Arial" pitchFamily="34" charset="0"/>
              </a:rPr>
              <a:t>Second Meeting for Committee will be held / is scheduled for 11 February 2013, where the Draft Implementation Action Plan / Communication Plan will be tabled</a:t>
            </a:r>
          </a:p>
          <a:p>
            <a:pPr marL="609600" indent="-609600"/>
            <a:r>
              <a:rPr lang="en-US" sz="2800" smtClean="0">
                <a:latin typeface="Arial" pitchFamily="34" charset="0"/>
              </a:rPr>
              <a:t>External stakeholders are still to be included (Getting our house in order)</a:t>
            </a:r>
          </a:p>
          <a:p>
            <a:pPr marL="609600" indent="-609600"/>
            <a:endParaRPr lang="en-US" sz="2800" smtClean="0">
              <a:latin typeface="Arial" pitchFamily="34" charset="0"/>
            </a:endParaRPr>
          </a:p>
          <a:p>
            <a:pPr marL="609600" indent="-609600"/>
            <a:endParaRPr lang="en-US" sz="2800" smtClean="0">
              <a:latin typeface="Arial" pitchFamily="34" charset="0"/>
            </a:endParaRPr>
          </a:p>
          <a:p>
            <a:pPr marL="609600" indent="-609600"/>
            <a:endParaRPr lang="en-US" sz="2800" smtClean="0">
              <a:latin typeface="Arial" pitchFamily="34" charset="0"/>
            </a:endParaRPr>
          </a:p>
          <a:p>
            <a:pPr marL="609600" indent="-609600">
              <a:lnSpc>
                <a:spcPct val="90000"/>
              </a:lnSpc>
              <a:buFont typeface="Arial" pitchFamily="34" charset="0"/>
              <a:buNone/>
            </a:pPr>
            <a:endParaRPr lang="en-US" sz="2800" smtClean="0">
              <a:solidFill>
                <a:srgbClr val="00CC00"/>
              </a:solidFill>
              <a:latin typeface="Arial" pitchFamily="34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48958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r>
              <a:rPr lang="en-US" sz="3600" dirty="0" smtClean="0">
                <a:solidFill>
                  <a:srgbClr val="00CC00"/>
                </a:solidFill>
              </a:rPr>
              <a:t>Stakeholder Consultations</a:t>
            </a:r>
          </a:p>
          <a:p>
            <a:pPr marL="742950" indent="-74295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 smtClean="0"/>
              <a:t>The Region has engaged the Stakeholders in a small scale in the existing forums like ECWAC, NWRS 2 workshops, </a:t>
            </a:r>
            <a:r>
              <a:rPr lang="en-US" sz="2800" dirty="0" err="1" smtClean="0"/>
              <a:t>Bilaterals</a:t>
            </a:r>
            <a:r>
              <a:rPr lang="en-US" sz="2800" dirty="0" smtClean="0"/>
              <a:t> with Local Government &amp; PROWAF </a:t>
            </a:r>
          </a:p>
          <a:p>
            <a:pPr marL="742950" indent="-74295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 smtClean="0"/>
              <a:t>CMFs to revived and report to ECWAC/PROWAF</a:t>
            </a:r>
          </a:p>
          <a:p>
            <a:pPr marL="742950" indent="-742950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 smtClean="0"/>
              <a:t>Newsletter will be </a:t>
            </a:r>
            <a:r>
              <a:rPr lang="en-US" sz="2800" dirty="0" err="1" smtClean="0"/>
              <a:t>finalised</a:t>
            </a:r>
            <a:r>
              <a:rPr lang="en-US" sz="2800" dirty="0" smtClean="0"/>
              <a:t> by the end of February which will be distributed bimonthly – specifically for both internal and external stakeholders (translated)</a:t>
            </a:r>
          </a:p>
          <a:p>
            <a:pPr marL="742950" indent="-742950">
              <a:lnSpc>
                <a:spcPct val="90000"/>
              </a:lnSpc>
              <a:buFont typeface="Arial" charset="0"/>
              <a:buAutoNum type="arabicPeriod"/>
              <a:defRPr/>
            </a:pPr>
            <a:endParaRPr lang="en-US" sz="2800" dirty="0" smtClean="0"/>
          </a:p>
          <a:p>
            <a:pPr marL="742950" indent="-742950">
              <a:lnSpc>
                <a:spcPct val="90000"/>
              </a:lnSpc>
              <a:buFont typeface="Arial" charset="0"/>
              <a:buAutoNum type="arabicPeriod"/>
              <a:defRPr/>
            </a:pPr>
            <a:endParaRPr lang="en-US" sz="2800" dirty="0" smtClean="0"/>
          </a:p>
          <a:p>
            <a:pPr marL="742950" indent="-742950">
              <a:lnSpc>
                <a:spcPct val="90000"/>
              </a:lnSpc>
              <a:buFont typeface="Arial" charset="0"/>
              <a:buAutoNum type="arabicPeriod"/>
              <a:defRPr/>
            </a:pPr>
            <a:endParaRPr lang="en-US" sz="3600" dirty="0" smtClean="0"/>
          </a:p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endParaRPr lang="en-US" sz="3600" dirty="0" smtClean="0">
              <a:solidFill>
                <a:srgbClr val="00CC00"/>
              </a:solidFill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48958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r>
              <a:rPr lang="en-US" sz="3600" b="1" dirty="0" smtClean="0">
                <a:solidFill>
                  <a:srgbClr val="00CC00"/>
                </a:solidFill>
              </a:rPr>
              <a:t>(2) Progress on the Implementation and Communication Plan</a:t>
            </a:r>
          </a:p>
          <a:p>
            <a:pPr marL="742950" indent="-742950">
              <a:buFont typeface="Arial" charset="0"/>
              <a:buChar char="•"/>
              <a:defRPr/>
            </a:pPr>
            <a:r>
              <a:rPr lang="en-US" sz="3600" dirty="0" smtClean="0">
                <a:sym typeface="Wingdings" pitchFamily="2" charset="2"/>
              </a:rPr>
              <a:t>A detailed draft plan has been circulated to all the RSC members for comment for discussion on Monday the 11 February, 2013</a:t>
            </a:r>
          </a:p>
          <a:p>
            <a:pPr marL="742950" indent="-742950">
              <a:buFont typeface="Arial" charset="0"/>
              <a:buChar char="•"/>
              <a:defRPr/>
            </a:pPr>
            <a:r>
              <a:rPr lang="en-ZA" sz="3600" dirty="0" smtClean="0">
                <a:solidFill>
                  <a:srgbClr val="00CC00"/>
                </a:solidFill>
                <a:hlinkClick r:id="rId2" action="ppaction://hlinkfile"/>
              </a:rPr>
              <a:t>2.   ACTION PLAN FOR CMA ESTABLISHMENT (Detailed).</a:t>
            </a:r>
            <a:r>
              <a:rPr lang="en-ZA" sz="3600" dirty="0" err="1" smtClean="0">
                <a:solidFill>
                  <a:srgbClr val="00CC00"/>
                </a:solidFill>
                <a:hlinkClick r:id="rId2" action="ppaction://hlinkfile"/>
              </a:rPr>
              <a:t>xls</a:t>
            </a:r>
            <a:endParaRPr lang="en-US" sz="3600" dirty="0" smtClean="0">
              <a:solidFill>
                <a:srgbClr val="00CC00"/>
              </a:solidFill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5380037"/>
          </a:xfrm>
          <a:solidFill>
            <a:schemeClr val="bg1"/>
          </a:solidFill>
        </p:spPr>
        <p:txBody>
          <a:bodyPr/>
          <a:lstStyle/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r>
              <a:rPr lang="en-US" sz="3600" b="1" dirty="0" smtClean="0">
                <a:solidFill>
                  <a:srgbClr val="00CC00"/>
                </a:solidFill>
              </a:rPr>
              <a:t>(3) Progress on the development of the Business Case</a:t>
            </a:r>
          </a:p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endParaRPr lang="en-US" sz="2800" b="1" dirty="0" smtClean="0">
              <a:solidFill>
                <a:srgbClr val="00CC00"/>
              </a:solidFill>
            </a:endParaRPr>
          </a:p>
          <a:p>
            <a:pPr marL="630238" indent="-360363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sz="2800" dirty="0" smtClean="0">
                <a:sym typeface="Wingdings" pitchFamily="2" charset="2"/>
              </a:rPr>
              <a:t>R500 000 made available from office of the </a:t>
            </a:r>
          </a:p>
          <a:p>
            <a:pPr marL="630238" indent="-360363">
              <a:lnSpc>
                <a:spcPct val="90000"/>
              </a:lnSpc>
              <a:buFont typeface="Arial" charset="0"/>
              <a:buNone/>
              <a:defRPr/>
            </a:pPr>
            <a:r>
              <a:rPr lang="en-US" sz="2800" dirty="0" smtClean="0">
                <a:sym typeface="Wingdings" pitchFamily="2" charset="2"/>
              </a:rPr>
              <a:t>	Regional Head for the appointment of a service provider </a:t>
            </a:r>
          </a:p>
          <a:p>
            <a:pPr marL="630238" indent="-360363">
              <a:buFont typeface="Arial" charset="0"/>
              <a:buChar char="•"/>
              <a:defRPr/>
            </a:pPr>
            <a:r>
              <a:rPr lang="en-US" sz="2800" dirty="0" smtClean="0"/>
              <a:t>   Tender is for 12 months for business case development</a:t>
            </a:r>
          </a:p>
          <a:p>
            <a:pPr marL="630238" indent="-360363">
              <a:buFont typeface="Arial" charset="0"/>
              <a:buChar char="•"/>
              <a:defRPr/>
            </a:pPr>
            <a:r>
              <a:rPr lang="en-US" sz="2800" dirty="0" smtClean="0"/>
              <a:t>Evaluation of bids was on the 6 February 2013 </a:t>
            </a:r>
          </a:p>
          <a:p>
            <a:pPr marL="630238" indent="-360363">
              <a:buFont typeface="Arial" charset="0"/>
              <a:buChar char="•"/>
              <a:defRPr/>
            </a:pPr>
            <a:r>
              <a:rPr lang="en-US" sz="2800" dirty="0" smtClean="0"/>
              <a:t>   Appointment will take place before 15  </a:t>
            </a:r>
          </a:p>
          <a:p>
            <a:pPr marL="630238" indent="-360363">
              <a:buFont typeface="Arial" charset="0"/>
              <a:buNone/>
              <a:defRPr/>
            </a:pPr>
            <a:r>
              <a:rPr lang="en-US" sz="2800" dirty="0" smtClean="0"/>
              <a:t>      February 2013</a:t>
            </a:r>
          </a:p>
          <a:p>
            <a:pPr>
              <a:buFont typeface="Arial" charset="0"/>
              <a:buChar char="•"/>
              <a:defRPr/>
            </a:pPr>
            <a:r>
              <a:rPr lang="en-US" sz="2800" dirty="0" smtClean="0"/>
              <a:t>  </a:t>
            </a:r>
          </a:p>
          <a:p>
            <a:pPr>
              <a:buFont typeface="Arial" charset="0"/>
              <a:buChar char="•"/>
              <a:defRPr/>
            </a:pPr>
            <a:endParaRPr lang="en-US" sz="2800" dirty="0" smtClean="0"/>
          </a:p>
          <a:p>
            <a:pPr>
              <a:buFont typeface="Arial" charset="0"/>
              <a:buChar char="•"/>
              <a:defRPr/>
            </a:pPr>
            <a:endParaRPr lang="en-US" sz="2800" dirty="0" smtClean="0"/>
          </a:p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endParaRPr lang="en-US" sz="2800" dirty="0" smtClean="0">
              <a:sym typeface="Wingdings" pitchFamily="2" charset="2"/>
            </a:endParaRPr>
          </a:p>
          <a:p>
            <a:pPr marL="609600" indent="-609600">
              <a:lnSpc>
                <a:spcPct val="90000"/>
              </a:lnSpc>
              <a:buFont typeface="Arial" charset="0"/>
              <a:buNone/>
              <a:defRPr/>
            </a:pPr>
            <a:endParaRPr lang="en-US" sz="3600" dirty="0" smtClean="0">
              <a:solidFill>
                <a:srgbClr val="00CC00"/>
              </a:solidFill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b="1" smtClean="0">
                <a:solidFill>
                  <a:srgbClr val="00CC00"/>
                </a:solidFill>
                <a:latin typeface="Arial" pitchFamily="34" charset="0"/>
              </a:rPr>
              <a:t>Cont….</a:t>
            </a:r>
          </a:p>
          <a:p>
            <a:r>
              <a:rPr lang="en-US" smtClean="0">
                <a:latin typeface="Arial" pitchFamily="34" charset="0"/>
                <a:sym typeface="Wingdings" pitchFamily="2" charset="2"/>
              </a:rPr>
              <a:t>  Target date for sending  business case  </a:t>
            </a:r>
          </a:p>
          <a:p>
            <a:pPr>
              <a:buFont typeface="Arial" pitchFamily="34" charset="0"/>
              <a:buNone/>
            </a:pPr>
            <a:r>
              <a:rPr lang="en-US" smtClean="0">
                <a:latin typeface="Arial" pitchFamily="34" charset="0"/>
                <a:sym typeface="Wingdings" pitchFamily="2" charset="2"/>
              </a:rPr>
              <a:t>	   proposal to Minister is end 2014</a:t>
            </a:r>
          </a:p>
          <a:p>
            <a:r>
              <a:rPr lang="en-US" smtClean="0">
                <a:latin typeface="Arial" pitchFamily="34" charset="0"/>
                <a:sym typeface="Wingdings" pitchFamily="2" charset="2"/>
              </a:rPr>
              <a:t>   Establishment therefore is likely to be    </a:t>
            </a:r>
          </a:p>
          <a:p>
            <a:pPr>
              <a:buFont typeface="Arial" pitchFamily="34" charset="0"/>
              <a:buNone/>
            </a:pPr>
            <a:r>
              <a:rPr lang="en-US" smtClean="0">
                <a:latin typeface="Arial" pitchFamily="34" charset="0"/>
                <a:sym typeface="Wingdings" pitchFamily="2" charset="2"/>
              </a:rPr>
              <a:t>	   2014 /15 prior the National targets</a:t>
            </a:r>
          </a:p>
          <a:p>
            <a:pPr algn="ctr">
              <a:buFont typeface="Arial" pitchFamily="34" charset="0"/>
              <a:buNone/>
            </a:pPr>
            <a:endParaRPr lang="en-US" smtClean="0">
              <a:latin typeface="Arial" pitchFamily="34" charset="0"/>
              <a:sym typeface="Wingdings" pitchFamily="2" charset="2"/>
            </a:endParaRPr>
          </a:p>
          <a:p>
            <a:pPr algn="ctr">
              <a:buFont typeface="Arial" pitchFamily="34" charset="0"/>
              <a:buNone/>
            </a:pPr>
            <a:endParaRPr lang="en-US" b="1" smtClean="0">
              <a:latin typeface="Arial" pitchFamily="34" charset="0"/>
              <a:sym typeface="Wingdings" pitchFamily="2" charset="2"/>
            </a:endParaRPr>
          </a:p>
          <a:p>
            <a:pPr>
              <a:buFont typeface="Arial" pitchFamily="34" charset="0"/>
              <a:buNone/>
            </a:pPr>
            <a:endParaRPr lang="en-US" b="1" smtClean="0">
              <a:latin typeface="Arial" pitchFamily="34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8135938" y="6613525"/>
            <a:ext cx="10080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S. Blie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</TotalTime>
  <Words>506</Words>
  <Application>Microsoft Office PowerPoint</Application>
  <PresentationFormat>On-screen Show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ＭＳ Ｐゴシック</vt:lpstr>
      <vt:lpstr>Verdana</vt:lpstr>
      <vt:lpstr>Wingdings</vt:lpstr>
      <vt:lpstr>Algerian</vt:lpstr>
      <vt:lpstr>1_Office Theme</vt:lpstr>
      <vt:lpstr>STATUS OF CMA  ESTABLISHMENT IN THE EASTERN CAPE REGION   7 JANUARY 2013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malatjim</dc:creator>
  <cp:lastModifiedBy>Malatjim</cp:lastModifiedBy>
  <cp:revision>104</cp:revision>
  <dcterms:created xsi:type="dcterms:W3CDTF">2012-05-03T10:47:22Z</dcterms:created>
  <dcterms:modified xsi:type="dcterms:W3CDTF">2014-03-10T09:06:15Z</dcterms:modified>
</cp:coreProperties>
</file>